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b7ed11610aa30c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b7ed11610aa30c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5c03f2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5c03f2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5bc15816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5bc15816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our input amplifier works as expected. The green signal is the input and the yellow signal is hte output. Also, the yellow is at 200mv per division and the green is at 100mv per division, so the amplification is a bit more drastic than demonstrated, with a gain of about 100x.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5bf578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5bf578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result of the syncrhonous demodulation, which is the multiplier. The yellow line is the output, the green line is the reference wave, and the blue line is the input. In this graph, when the reference wave (the negative terminal) is positive, it is greater than the + terminal</a:t>
            </a:r>
            <a:endParaRPr/>
          </a:p>
          <a:p>
            <a:pPr indent="0" lvl="0" marL="0" rtl="0" algn="l">
              <a:spcBef>
                <a:spcPts val="0"/>
              </a:spcBef>
              <a:spcAft>
                <a:spcPts val="0"/>
              </a:spcAft>
              <a:buNone/>
            </a:pPr>
            <a:r>
              <a:rPr lang="en"/>
              <a:t>When reference signal s positive,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5bf5787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5bf5787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5c5f3d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5c5f3d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5c03f238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c03f23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5bc158167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5bc15816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5c5f3dbf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5c5f3dbf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5c5f3dbf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c5f3dbf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5bc15816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5bc15816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talk about Lock in amplifiers, we wanted to talk about other methods for honing in on a frequency.</a:t>
            </a:r>
            <a:endParaRPr/>
          </a:p>
          <a:p>
            <a:pPr indent="0" lvl="0" marL="0" rtl="0" algn="l">
              <a:spcBef>
                <a:spcPts val="0"/>
              </a:spcBef>
              <a:spcAft>
                <a:spcPts val="0"/>
              </a:spcAft>
              <a:buNone/>
            </a:pPr>
            <a:r>
              <a:rPr lang="en"/>
              <a:t>The first method is to use filters, which we’ve all had experience with. Filters are useful for rejecting noise that is far away in frequency from the signal of interest. (even for the band pass, there is a band width that weakens precision) Filters are easy to construct and they work in real time, giving a filtered signal without the need for numerical analysis. </a:t>
            </a:r>
            <a:endParaRPr/>
          </a:p>
          <a:p>
            <a:pPr indent="0" lvl="0" marL="0" rtl="0" algn="l">
              <a:spcBef>
                <a:spcPts val="0"/>
              </a:spcBef>
              <a:spcAft>
                <a:spcPts val="0"/>
              </a:spcAft>
              <a:buNone/>
            </a:pPr>
            <a:r>
              <a:rPr lang="en"/>
              <a:t>michelle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5bc15816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5bc15816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also used fourier transforms in e12 to hone in on a specific frequency of a signal. These have better properties than real-time filters, but they require numerical analysis. However, in order to detect a very weak signal, we must use a lock in amplifier.</a:t>
            </a:r>
            <a:endParaRPr/>
          </a:p>
          <a:p>
            <a:pPr indent="0" lvl="0" marL="0" rtl="0" algn="l">
              <a:spcBef>
                <a:spcPts val="0"/>
              </a:spcBef>
              <a:spcAft>
                <a:spcPts val="0"/>
              </a:spcAft>
              <a:buNone/>
            </a:pPr>
            <a:r>
              <a:rPr lang="en"/>
              <a:t>michelle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5bc15816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5bc15816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a:ea typeface="Proxima Nova"/>
                <a:cs typeface="Proxima Nova"/>
                <a:sym typeface="Proxima Nova"/>
              </a:rPr>
              <a:t>Lock in amplifiers take in a noisy input signal and a reference signal, which is the same frequency of the signal that we are looking for. It will “lock -in” on the signal of that frequency and amplify it, while rejecting all other frequencies. This is very useful if you know the frequency of the signal that you are looking and if the signal is a weak signal.</a:t>
            </a:r>
            <a:endParaRPr sz="1200">
              <a:solidFill>
                <a:srgbClr val="555555"/>
              </a:solidFill>
              <a:highlight>
                <a:schemeClr val="lt1"/>
              </a:highlight>
              <a:latin typeface="Nunito"/>
              <a:ea typeface="Nunito"/>
              <a:cs typeface="Nunito"/>
              <a:sym typeface="Nunito"/>
            </a:endParaRPr>
          </a:p>
          <a:p>
            <a:pPr indent="0" lvl="0" marL="0" rtl="0" algn="l">
              <a:lnSpc>
                <a:spcPct val="115000"/>
              </a:lnSpc>
              <a:spcBef>
                <a:spcPts val="1600"/>
              </a:spcBef>
              <a:spcAft>
                <a:spcPts val="1600"/>
              </a:spcAft>
              <a:buNone/>
            </a:pPr>
            <a:r>
              <a:rPr lang="en" sz="1200">
                <a:solidFill>
                  <a:srgbClr val="555555"/>
                </a:solidFill>
                <a:highlight>
                  <a:schemeClr val="lt1"/>
                </a:highlight>
                <a:latin typeface="Nunito"/>
                <a:ea typeface="Nunito"/>
                <a:cs typeface="Nunito"/>
                <a:sym typeface="Nunito"/>
              </a:rPr>
              <a:t>michelle</a:t>
            </a:r>
            <a:endParaRPr sz="1200">
              <a:solidFill>
                <a:schemeClr val="accent3"/>
              </a:solidFill>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5bc15816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5bc15816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is fed to multiplier with reference signal, multiplier multiplies input with reference signal and output is passed through a LPF which outputs A DC signal which is amplified by the output amplifier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5c5f3dbf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5c5f3dbf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Instrumentation amplifier not op-amp. </a:t>
            </a:r>
            <a:endParaRPr/>
          </a:p>
          <a:p>
            <a:pPr indent="0" lvl="0" marL="0" rtl="0" algn="l">
              <a:spcBef>
                <a:spcPts val="0"/>
              </a:spcBef>
              <a:spcAft>
                <a:spcPts val="0"/>
              </a:spcAft>
              <a:buNone/>
            </a:pPr>
            <a:r>
              <a:rPr lang="en"/>
              <a:t>Outputs an amplified signal with finite gain </a:t>
            </a:r>
            <a:endParaRPr/>
          </a:p>
          <a:p>
            <a:pPr indent="0" lvl="0" marL="0" rtl="0" algn="l">
              <a:spcBef>
                <a:spcPts val="0"/>
              </a:spcBef>
              <a:spcAft>
                <a:spcPts val="0"/>
              </a:spcAft>
              <a:buNone/>
            </a:pPr>
            <a:r>
              <a:rPr lang="en"/>
              <a:t>Gain controlled by connecting resistor across pins 1 and 8</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5bc158167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5bc158167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Synchronous demodulator compares the amplified input with reference signal and multiplies it by +/-2 depending on whether input is +ve or -ve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5c5f3db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5c5f3db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+&gt;-, comparator is high</a:t>
            </a:r>
            <a:endParaRPr/>
          </a:p>
          <a:p>
            <a:pPr indent="0" lvl="0" marL="0" rtl="0" algn="l">
              <a:spcBef>
                <a:spcPts val="0"/>
              </a:spcBef>
              <a:spcAft>
                <a:spcPts val="0"/>
              </a:spcAft>
              <a:buNone/>
            </a:pPr>
            <a:r>
              <a:rPr lang="en"/>
              <a:t>We grounded the + and made the reference wave the - terminal. This means when reference wave is +, gain is -2 and when reference wave is negative, gain is +2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5bc158167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5bc15816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k2QiR2jV74NbqnUOz9kb8ha5kxZuEmnM/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princeton.edu/~romalis/PHYS312/Lock-in%20amplifier.pdf" TargetMode="External"/><Relationship Id="rId4" Type="http://schemas.openxmlformats.org/officeDocument/2006/relationships/hyperlink" Target="https://www.instructables.com/id/Lock-in-Amplifier/" TargetMode="External"/><Relationship Id="rId5" Type="http://schemas.openxmlformats.org/officeDocument/2006/relationships/hyperlink" Target="https://nationalmaglab.org/images/news_events/searchable_docs/summerschool/2016/lockin_amplifier_kowitt.pdf" TargetMode="External"/><Relationship Id="rId6" Type="http://schemas.openxmlformats.org/officeDocument/2006/relationships/hyperlink" Target="https://www.edn.com/design/test-and-measurement/4459202/Design-a-DSP-lock-in-amplifier--Part-1--Background" TargetMode="External"/><Relationship Id="rId7" Type="http://schemas.openxmlformats.org/officeDocument/2006/relationships/hyperlink" Target="https://www.edn.com/design/test-and-measurement/4459206/Design-a-DSP-lock-in-amplifier--Part-2--Design-methodology" TargetMode="External"/><Relationship Id="rId8" Type="http://schemas.openxmlformats.org/officeDocument/2006/relationships/hyperlink" Target="https://www.analog.com/media/en/technical-documentation/data-sheets/AD630.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Lock-in Amplifiers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Kelvin Paa Kwesi Adjei and Michelle Kim</a:t>
            </a:r>
            <a:endParaRPr/>
          </a:p>
          <a:p>
            <a:pPr indent="0" lvl="0" marL="0" rtl="0" algn="l">
              <a:spcBef>
                <a:spcPts val="0"/>
              </a:spcBef>
              <a:spcAft>
                <a:spcPts val="0"/>
              </a:spcAft>
              <a:buNone/>
            </a:pPr>
            <a:r>
              <a:rPr lang="en"/>
              <a:t>E72 Final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76200" y="1147730"/>
            <a:ext cx="9143998" cy="3844389"/>
          </a:xfrm>
          <a:prstGeom prst="rect">
            <a:avLst/>
          </a:prstGeom>
          <a:noFill/>
          <a:ln>
            <a:noFill/>
          </a:ln>
        </p:spPr>
      </p:pic>
      <p:sp>
        <p:nvSpPr>
          <p:cNvPr id="131" name="Google Shape;131;p22"/>
          <p:cNvSpPr/>
          <p:nvPr/>
        </p:nvSpPr>
        <p:spPr>
          <a:xfrm>
            <a:off x="204150" y="1635750"/>
            <a:ext cx="2551800" cy="117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Behind How Lock In Amplifier Works</a:t>
            </a:r>
            <a:endParaRPr/>
          </a:p>
        </p:txBody>
      </p:sp>
      <p:sp>
        <p:nvSpPr>
          <p:cNvPr id="133" name="Google Shape;133;p22"/>
          <p:cNvSpPr/>
          <p:nvPr/>
        </p:nvSpPr>
        <p:spPr>
          <a:xfrm>
            <a:off x="2755950" y="2946413"/>
            <a:ext cx="1952100" cy="97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2823975" y="1322225"/>
            <a:ext cx="1748100" cy="162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4572000" y="1388925"/>
            <a:ext cx="4251300" cy="74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4572000" y="2173625"/>
            <a:ext cx="4414800" cy="29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5348250" y="2498750"/>
            <a:ext cx="2698800" cy="97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5721600" y="3530770"/>
            <a:ext cx="1952100" cy="81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4389150" y="4402600"/>
            <a:ext cx="3657900" cy="57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
                                        </p:tgtEl>
                                      </p:cBhvr>
                                    </p:animEffect>
                                    <p:set>
                                      <p:cBhvr>
                                        <p:cTn dur="1" fill="hold">
                                          <p:stCondLst>
                                            <p:cond delay="1000"/>
                                          </p:stCondLst>
                                        </p:cTn>
                                        <p:tgtEl>
                                          <p:spTgt spid="1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3"/>
                                        </p:tgtEl>
                                      </p:cBhvr>
                                    </p:animEffect>
                                    <p:set>
                                      <p:cBhvr>
                                        <p:cTn dur="1" fill="hold">
                                          <p:stCondLst>
                                            <p:cond delay="1000"/>
                                          </p:stCondLst>
                                        </p:cTn>
                                        <p:tgtEl>
                                          <p:spTgt spid="1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4">
                                            <p:txEl>
                                              <p:pRg end="0" st="0"/>
                                            </p:txEl>
                                          </p:spTgt>
                                        </p:tgtEl>
                                      </p:cBhvr>
                                    </p:animEffect>
                                    <p:set>
                                      <p:cBhvr>
                                        <p:cTn dur="1" fill="hold">
                                          <p:stCondLst>
                                            <p:cond delay="1000"/>
                                          </p:stCondLst>
                                        </p:cTn>
                                        <p:tgtEl>
                                          <p:spTgt spid="134">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5"/>
                                        </p:tgtEl>
                                      </p:cBhvr>
                                    </p:animEffect>
                                    <p:set>
                                      <p:cBhvr>
                                        <p:cTn dur="1" fill="hold">
                                          <p:stCondLst>
                                            <p:cond delay="1000"/>
                                          </p:stCondLst>
                                        </p:cTn>
                                        <p:tgtEl>
                                          <p:spTgt spid="1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Circuitry </a:t>
            </a:r>
            <a:endParaRPr/>
          </a:p>
        </p:txBody>
      </p:sp>
      <p:sp>
        <p:nvSpPr>
          <p:cNvPr id="145" name="Google Shape;14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3"/>
          <p:cNvPicPr preferRelativeResize="0"/>
          <p:nvPr/>
        </p:nvPicPr>
        <p:blipFill>
          <a:blip r:embed="rId3">
            <a:alphaModFix/>
          </a:blip>
          <a:stretch>
            <a:fillRect/>
          </a:stretch>
        </p:blipFill>
        <p:spPr>
          <a:xfrm>
            <a:off x="1218675" y="1152475"/>
            <a:ext cx="5729349"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00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Input Amplifier</a:t>
            </a:r>
            <a:endParaRPr/>
          </a:p>
        </p:txBody>
      </p:sp>
      <p:sp>
        <p:nvSpPr>
          <p:cNvPr id="152" name="Google Shape;152;p24"/>
          <p:cNvSpPr txBox="1"/>
          <p:nvPr>
            <p:ph idx="1" type="body"/>
          </p:nvPr>
        </p:nvSpPr>
        <p:spPr>
          <a:xfrm>
            <a:off x="320425" y="1164475"/>
            <a:ext cx="3180000" cy="8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Green: Input </a:t>
            </a:r>
            <a:endParaRPr/>
          </a:p>
          <a:p>
            <a:pPr indent="-342900" lvl="0" marL="457200" rtl="0" algn="l">
              <a:spcBef>
                <a:spcPts val="0"/>
              </a:spcBef>
              <a:spcAft>
                <a:spcPts val="0"/>
              </a:spcAft>
              <a:buSzPts val="1800"/>
              <a:buChar char="●"/>
            </a:pPr>
            <a:r>
              <a:rPr lang="en"/>
              <a:t>Blue: Amplified Output</a:t>
            </a:r>
            <a:endParaRPr/>
          </a:p>
        </p:txBody>
      </p:sp>
      <p:pic>
        <p:nvPicPr>
          <p:cNvPr id="153" name="Google Shape;153;p24"/>
          <p:cNvPicPr preferRelativeResize="0"/>
          <p:nvPr/>
        </p:nvPicPr>
        <p:blipFill rotWithShape="1">
          <a:blip r:embed="rId3">
            <a:alphaModFix/>
          </a:blip>
          <a:srcRect b="12957" l="7107" r="16305" t="12659"/>
          <a:stretch/>
        </p:blipFill>
        <p:spPr>
          <a:xfrm>
            <a:off x="3978640" y="1295475"/>
            <a:ext cx="5165355" cy="37623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5"/>
          <p:cNvPicPr preferRelativeResize="0"/>
          <p:nvPr/>
        </p:nvPicPr>
        <p:blipFill rotWithShape="1">
          <a:blip r:embed="rId3">
            <a:alphaModFix/>
          </a:blip>
          <a:srcRect b="4130" l="5908" r="5908" t="685"/>
          <a:stretch/>
        </p:blipFill>
        <p:spPr>
          <a:xfrm>
            <a:off x="3943550" y="837725"/>
            <a:ext cx="5200453" cy="4210149"/>
          </a:xfrm>
          <a:prstGeom prst="rect">
            <a:avLst/>
          </a:prstGeom>
          <a:noFill/>
          <a:ln>
            <a:noFill/>
          </a:ln>
        </p:spPr>
      </p:pic>
      <p:sp>
        <p:nvSpPr>
          <p:cNvPr id="159" name="Google Shape;159;p25"/>
          <p:cNvSpPr txBox="1"/>
          <p:nvPr>
            <p:ph type="title"/>
          </p:nvPr>
        </p:nvSpPr>
        <p:spPr>
          <a:xfrm>
            <a:off x="311700" y="200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Synchronous Demodulation</a:t>
            </a:r>
            <a:endParaRPr/>
          </a:p>
        </p:txBody>
      </p:sp>
      <p:sp>
        <p:nvSpPr>
          <p:cNvPr id="160" name="Google Shape;160;p25"/>
          <p:cNvSpPr txBox="1"/>
          <p:nvPr>
            <p:ph idx="1" type="body"/>
          </p:nvPr>
        </p:nvSpPr>
        <p:spPr>
          <a:xfrm>
            <a:off x="311700" y="1152475"/>
            <a:ext cx="347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Yellow: Reference wave</a:t>
            </a:r>
            <a:endParaRPr/>
          </a:p>
          <a:p>
            <a:pPr indent="-342900" lvl="0" marL="457200" rtl="0" algn="l">
              <a:spcBef>
                <a:spcPts val="0"/>
              </a:spcBef>
              <a:spcAft>
                <a:spcPts val="0"/>
              </a:spcAft>
              <a:buSzPts val="1800"/>
              <a:buChar char="●"/>
            </a:pPr>
            <a:r>
              <a:rPr lang="en"/>
              <a:t>Green: Input </a:t>
            </a:r>
            <a:endParaRPr/>
          </a:p>
          <a:p>
            <a:pPr indent="-317500" lvl="1" marL="914400" rtl="0" algn="l">
              <a:spcBef>
                <a:spcPts val="0"/>
              </a:spcBef>
              <a:spcAft>
                <a:spcPts val="0"/>
              </a:spcAft>
              <a:buSzPts val="1400"/>
              <a:buChar char="○"/>
            </a:pPr>
            <a:r>
              <a:rPr lang="en"/>
              <a:t>From Input Amplifier</a:t>
            </a:r>
            <a:endParaRPr/>
          </a:p>
          <a:p>
            <a:pPr indent="-342900" lvl="0" marL="457200" rtl="0" algn="l">
              <a:spcBef>
                <a:spcPts val="0"/>
              </a:spcBef>
              <a:spcAft>
                <a:spcPts val="0"/>
              </a:spcAft>
              <a:buSzPts val="1800"/>
              <a:buChar char="●"/>
            </a:pPr>
            <a:r>
              <a:rPr lang="en"/>
              <a:t>Blue: Output </a:t>
            </a:r>
            <a:endParaRPr/>
          </a:p>
        </p:txBody>
      </p:sp>
      <p:sp>
        <p:nvSpPr>
          <p:cNvPr id="161" name="Google Shape;161;p25"/>
          <p:cNvSpPr/>
          <p:nvPr/>
        </p:nvSpPr>
        <p:spPr>
          <a:xfrm>
            <a:off x="4166250" y="1308675"/>
            <a:ext cx="1349400" cy="32601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5515500" y="1308675"/>
            <a:ext cx="1257000" cy="32601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1"/>
                                        </p:tgtEl>
                                      </p:cBhvr>
                                    </p:animEffect>
                                    <p:set>
                                      <p:cBhvr>
                                        <p:cTn dur="1" fill="hold">
                                          <p:stCondLst>
                                            <p:cond delay="1000"/>
                                          </p:stCondLst>
                                        </p:cTn>
                                        <p:tgtEl>
                                          <p:spTgt spid="1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200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Low-Pass Filter</a:t>
            </a:r>
            <a:endParaRPr/>
          </a:p>
        </p:txBody>
      </p:sp>
      <p:sp>
        <p:nvSpPr>
          <p:cNvPr id="168" name="Google Shape;168;p26"/>
          <p:cNvSpPr txBox="1"/>
          <p:nvPr>
            <p:ph idx="1" type="body"/>
          </p:nvPr>
        </p:nvSpPr>
        <p:spPr>
          <a:xfrm>
            <a:off x="311700" y="1152475"/>
            <a:ext cx="3453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Blue: Input from AD630</a:t>
            </a:r>
            <a:endParaRPr/>
          </a:p>
          <a:p>
            <a:pPr indent="-342900" lvl="0" marL="457200" rtl="0" algn="l">
              <a:spcBef>
                <a:spcPts val="0"/>
              </a:spcBef>
              <a:spcAft>
                <a:spcPts val="0"/>
              </a:spcAft>
              <a:buSzPts val="1800"/>
              <a:buChar char="●"/>
            </a:pPr>
            <a:r>
              <a:rPr lang="en"/>
              <a:t>Green: Filtered Output </a:t>
            </a:r>
            <a:endParaRPr/>
          </a:p>
        </p:txBody>
      </p:sp>
      <p:pic>
        <p:nvPicPr>
          <p:cNvPr id="169" name="Google Shape;169;p26"/>
          <p:cNvPicPr preferRelativeResize="0"/>
          <p:nvPr/>
        </p:nvPicPr>
        <p:blipFill>
          <a:blip r:embed="rId3">
            <a:alphaModFix/>
          </a:blip>
          <a:stretch>
            <a:fillRect/>
          </a:stretch>
        </p:blipFill>
        <p:spPr>
          <a:xfrm>
            <a:off x="3576749" y="927226"/>
            <a:ext cx="5567248" cy="41292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Output of Lock In Amplifier (Noise Input Only)</a:t>
            </a:r>
            <a:endParaRPr/>
          </a:p>
        </p:txBody>
      </p:sp>
      <p:sp>
        <p:nvSpPr>
          <p:cNvPr id="175" name="Google Shape;175;p27"/>
          <p:cNvSpPr txBox="1"/>
          <p:nvPr>
            <p:ph idx="1" type="body"/>
          </p:nvPr>
        </p:nvSpPr>
        <p:spPr>
          <a:xfrm>
            <a:off x="311700" y="1209325"/>
            <a:ext cx="3377100" cy="335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Output from AD630 (Blue)</a:t>
            </a:r>
            <a:endParaRPr/>
          </a:p>
          <a:p>
            <a:pPr indent="-342900" lvl="0" marL="457200" rtl="0" algn="l">
              <a:spcBef>
                <a:spcPts val="0"/>
              </a:spcBef>
              <a:spcAft>
                <a:spcPts val="0"/>
              </a:spcAft>
              <a:buSzPts val="1800"/>
              <a:buChar char="●"/>
            </a:pPr>
            <a:r>
              <a:rPr lang="en"/>
              <a:t>Output from output amplifier (Green)</a:t>
            </a:r>
            <a:endParaRPr/>
          </a:p>
          <a:p>
            <a:pPr indent="-342900" lvl="0" marL="457200" rtl="0" algn="l">
              <a:spcBef>
                <a:spcPts val="0"/>
              </a:spcBef>
              <a:spcAft>
                <a:spcPts val="0"/>
              </a:spcAft>
              <a:buSzPts val="1800"/>
              <a:buChar char="●"/>
            </a:pPr>
            <a:r>
              <a:rPr lang="en"/>
              <a:t>Reference Signal (Yellow)</a:t>
            </a:r>
            <a:endParaRPr/>
          </a:p>
          <a:p>
            <a:pPr indent="0" lvl="0" marL="457200" rtl="0" algn="l">
              <a:spcBef>
                <a:spcPts val="1600"/>
              </a:spcBef>
              <a:spcAft>
                <a:spcPts val="1600"/>
              </a:spcAft>
              <a:buNone/>
            </a:pPr>
            <a:r>
              <a:t/>
            </a:r>
            <a:endParaRPr/>
          </a:p>
        </p:txBody>
      </p:sp>
      <p:pic>
        <p:nvPicPr>
          <p:cNvPr id="176" name="Google Shape;176;p27"/>
          <p:cNvPicPr preferRelativeResize="0"/>
          <p:nvPr/>
        </p:nvPicPr>
        <p:blipFill rotWithShape="1">
          <a:blip r:embed="rId3">
            <a:alphaModFix/>
          </a:blip>
          <a:srcRect b="14405" l="15213" r="16564" t="17737"/>
          <a:stretch/>
        </p:blipFill>
        <p:spPr>
          <a:xfrm>
            <a:off x="3897725" y="1133050"/>
            <a:ext cx="5246277" cy="3913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Complete Lock-In Amplifier </a:t>
            </a:r>
            <a:endParaRPr/>
          </a:p>
        </p:txBody>
      </p:sp>
      <p:sp>
        <p:nvSpPr>
          <p:cNvPr id="182" name="Google Shape;182;p28"/>
          <p:cNvSpPr txBox="1"/>
          <p:nvPr>
            <p:ph idx="1" type="body"/>
          </p:nvPr>
        </p:nvSpPr>
        <p:spPr>
          <a:xfrm>
            <a:off x="311700" y="1152475"/>
            <a:ext cx="3209100" cy="34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Output from AD630 (Blue)</a:t>
            </a:r>
            <a:endParaRPr/>
          </a:p>
          <a:p>
            <a:pPr indent="-342900" lvl="0" marL="457200" rtl="0" algn="l">
              <a:spcBef>
                <a:spcPts val="0"/>
              </a:spcBef>
              <a:spcAft>
                <a:spcPts val="0"/>
              </a:spcAft>
              <a:buSzPts val="1800"/>
              <a:buChar char="●"/>
            </a:pPr>
            <a:r>
              <a:rPr lang="en"/>
              <a:t>Output from low pass filter (Green)</a:t>
            </a:r>
            <a:endParaRPr/>
          </a:p>
          <a:p>
            <a:pPr indent="-342900" lvl="0" marL="457200" rtl="0" algn="l">
              <a:spcBef>
                <a:spcPts val="0"/>
              </a:spcBef>
              <a:spcAft>
                <a:spcPts val="0"/>
              </a:spcAft>
              <a:buSzPts val="1800"/>
              <a:buChar char="●"/>
            </a:pPr>
            <a:r>
              <a:rPr lang="en"/>
              <a:t>Reference Signal (Yellow)</a:t>
            </a:r>
            <a:endParaRPr/>
          </a:p>
        </p:txBody>
      </p:sp>
      <p:pic>
        <p:nvPicPr>
          <p:cNvPr id="183" name="Google Shape;183;p28"/>
          <p:cNvPicPr preferRelativeResize="0"/>
          <p:nvPr/>
        </p:nvPicPr>
        <p:blipFill rotWithShape="1">
          <a:blip r:embed="rId3">
            <a:alphaModFix/>
          </a:blip>
          <a:srcRect b="14386" l="14375" r="15018" t="12062"/>
          <a:stretch/>
        </p:blipFill>
        <p:spPr>
          <a:xfrm>
            <a:off x="3973225" y="1017725"/>
            <a:ext cx="5170778" cy="4039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89" name="Google Shape;18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9" title="IMG_7420.MOV">
            <a:hlinkClick r:id="rId3"/>
          </p:cNvPr>
          <p:cNvPicPr preferRelativeResize="0"/>
          <p:nvPr/>
        </p:nvPicPr>
        <p:blipFill>
          <a:blip r:embed="rId4">
            <a:alphaModFix/>
          </a:blip>
          <a:stretch>
            <a:fillRect/>
          </a:stretch>
        </p:blipFill>
        <p:spPr>
          <a:xfrm>
            <a:off x="2427200" y="0"/>
            <a:ext cx="6716800" cy="503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Significance/ Future Work</a:t>
            </a:r>
            <a:endParaRPr/>
          </a:p>
          <a:p>
            <a:pPr indent="0" lvl="0" marL="0" rtl="0" algn="l">
              <a:spcBef>
                <a:spcPts val="0"/>
              </a:spcBef>
              <a:spcAft>
                <a:spcPts val="0"/>
              </a:spcAft>
              <a:buNone/>
            </a:pPr>
            <a:r>
              <a:rPr lang="en"/>
              <a:t> </a:t>
            </a:r>
            <a:endParaRPr/>
          </a:p>
        </p:txBody>
      </p:sp>
      <p:sp>
        <p:nvSpPr>
          <p:cNvPr id="196" name="Google Shape;19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Detection of really small signals in noisy environments.</a:t>
            </a:r>
            <a:endParaRPr/>
          </a:p>
          <a:p>
            <a:pPr indent="-342900" lvl="0" marL="457200" rtl="0" algn="l">
              <a:spcBef>
                <a:spcPts val="0"/>
              </a:spcBef>
              <a:spcAft>
                <a:spcPts val="0"/>
              </a:spcAft>
              <a:buSzPts val="1800"/>
              <a:buChar char="●"/>
            </a:pPr>
            <a:r>
              <a:rPr lang="en"/>
              <a:t>Used in precision AC and DC phase meters, </a:t>
            </a:r>
            <a:r>
              <a:rPr lang="en">
                <a:highlight>
                  <a:srgbClr val="FFFFFF"/>
                </a:highlight>
              </a:rPr>
              <a:t>noise measurement units, impedance spectroscopes, network analyzers, spectrum analyzers and phase detectors in phase-locked loops.</a:t>
            </a:r>
            <a:endParaRPr/>
          </a:p>
          <a:p>
            <a:pPr indent="-342900" lvl="0" marL="457200" rtl="0" algn="l">
              <a:spcBef>
                <a:spcPts val="0"/>
              </a:spcBef>
              <a:spcAft>
                <a:spcPts val="0"/>
              </a:spcAft>
              <a:buSzPts val="1800"/>
              <a:buChar char="●"/>
            </a:pPr>
            <a:r>
              <a:rPr lang="en"/>
              <a:t>Future work can be done on improving the lock-in strength of our Lock-In amplifier and phase shift control could be added to reference signal.</a:t>
            </a:r>
            <a:endParaRPr/>
          </a:p>
          <a:p>
            <a:pPr indent="-342900" lvl="0" marL="457200" rtl="0" algn="l">
              <a:spcBef>
                <a:spcPts val="0"/>
              </a:spcBef>
              <a:spcAft>
                <a:spcPts val="0"/>
              </a:spcAft>
              <a:buSzPts val="1800"/>
              <a:buChar char="●"/>
            </a:pPr>
            <a:r>
              <a:rPr lang="en"/>
              <a:t>Design of a Digital Lock-In amplifier on an FPGA (Implements signal mixing and LPF on a fast digital signal processor)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 </a:t>
            </a:r>
            <a:endParaRPr/>
          </a:p>
        </p:txBody>
      </p:sp>
      <p:sp>
        <p:nvSpPr>
          <p:cNvPr id="202" name="Google Shape;202;p31"/>
          <p:cNvSpPr txBox="1"/>
          <p:nvPr>
            <p:ph idx="1" type="body"/>
          </p:nvPr>
        </p:nvSpPr>
        <p:spPr>
          <a:xfrm>
            <a:off x="311700" y="1152475"/>
            <a:ext cx="8520600" cy="365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155CC"/>
              </a:buClr>
              <a:buSzPts val="1400"/>
              <a:buChar char="●"/>
            </a:pPr>
            <a:r>
              <a:rPr lang="en" sz="1400" u="sng">
                <a:solidFill>
                  <a:srgbClr val="1155CC"/>
                </a:solidFill>
                <a:latin typeface="Arial"/>
                <a:ea typeface="Arial"/>
                <a:cs typeface="Arial"/>
                <a:sym typeface="Arial"/>
                <a:hlinkClick r:id="rId3"/>
              </a:rPr>
              <a:t>https://www.princeton.edu/~romalis/PHYS312/Lock-in%20amplifier.pdf</a:t>
            </a:r>
            <a:r>
              <a:rPr lang="en" sz="1400">
                <a:solidFill>
                  <a:srgbClr val="1155CC"/>
                </a:solidFill>
                <a:latin typeface="Arial"/>
                <a:ea typeface="Arial"/>
                <a:cs typeface="Arial"/>
                <a:sym typeface="Arial"/>
              </a:rPr>
              <a:t> </a:t>
            </a:r>
            <a:endParaRPr sz="1400">
              <a:solidFill>
                <a:srgbClr val="1155CC"/>
              </a:solidFill>
              <a:latin typeface="Arial"/>
              <a:ea typeface="Arial"/>
              <a:cs typeface="Arial"/>
              <a:sym typeface="Arial"/>
            </a:endParaRPr>
          </a:p>
          <a:p>
            <a:pPr indent="0" lvl="0" marL="457200" rtl="0" algn="l">
              <a:spcBef>
                <a:spcPts val="0"/>
              </a:spcBef>
              <a:spcAft>
                <a:spcPts val="0"/>
              </a:spcAft>
              <a:buNone/>
            </a:pPr>
            <a:r>
              <a:t/>
            </a:r>
            <a:endParaRPr sz="1400">
              <a:solidFill>
                <a:srgbClr val="1155CC"/>
              </a:solidFill>
              <a:latin typeface="Arial"/>
              <a:ea typeface="Arial"/>
              <a:cs typeface="Arial"/>
              <a:sym typeface="Arial"/>
            </a:endParaRPr>
          </a:p>
          <a:p>
            <a:pPr indent="-317500" lvl="0" marL="457200" rtl="0" algn="l">
              <a:spcBef>
                <a:spcPts val="0"/>
              </a:spcBef>
              <a:spcAft>
                <a:spcPts val="0"/>
              </a:spcAft>
              <a:buClr>
                <a:srgbClr val="1155CC"/>
              </a:buClr>
              <a:buSzPts val="1400"/>
              <a:buFont typeface="Arial"/>
              <a:buChar char="●"/>
            </a:pPr>
            <a:r>
              <a:rPr lang="en" sz="1400" u="sng">
                <a:solidFill>
                  <a:srgbClr val="1155CC"/>
                </a:solidFill>
                <a:latin typeface="Arial"/>
                <a:ea typeface="Arial"/>
                <a:cs typeface="Arial"/>
                <a:sym typeface="Arial"/>
                <a:hlinkClick r:id="rId4"/>
              </a:rPr>
              <a:t>https://www.instructables.com/id/Lock-in-Amplifier/</a:t>
            </a:r>
            <a:endParaRPr sz="1400">
              <a:solidFill>
                <a:srgbClr val="1155CC"/>
              </a:solidFill>
              <a:latin typeface="Arial"/>
              <a:ea typeface="Arial"/>
              <a:cs typeface="Arial"/>
              <a:sym typeface="Arial"/>
            </a:endParaRPr>
          </a:p>
          <a:p>
            <a:pPr indent="0" lvl="0" marL="457200" rtl="0" algn="l">
              <a:spcBef>
                <a:spcPts val="0"/>
              </a:spcBef>
              <a:spcAft>
                <a:spcPts val="0"/>
              </a:spcAft>
              <a:buNone/>
            </a:pPr>
            <a:r>
              <a:t/>
            </a:r>
            <a:endParaRPr sz="1400">
              <a:solidFill>
                <a:srgbClr val="1155CC"/>
              </a:solidFill>
              <a:latin typeface="Arial"/>
              <a:ea typeface="Arial"/>
              <a:cs typeface="Arial"/>
              <a:sym typeface="Arial"/>
            </a:endParaRPr>
          </a:p>
          <a:p>
            <a:pPr indent="-317500" lvl="0" marL="457200" rtl="0" algn="l">
              <a:spcBef>
                <a:spcPts val="0"/>
              </a:spcBef>
              <a:spcAft>
                <a:spcPts val="0"/>
              </a:spcAft>
              <a:buClr>
                <a:srgbClr val="1155CC"/>
              </a:buClr>
              <a:buSzPts val="1400"/>
              <a:buFont typeface="Arial"/>
              <a:buChar char="●"/>
            </a:pPr>
            <a:r>
              <a:rPr lang="en" sz="1400" u="sng">
                <a:solidFill>
                  <a:srgbClr val="1155CC"/>
                </a:solidFill>
                <a:latin typeface="Arial"/>
                <a:ea typeface="Arial"/>
                <a:cs typeface="Arial"/>
                <a:sym typeface="Arial"/>
                <a:hlinkClick r:id="rId5"/>
              </a:rPr>
              <a:t>https://nationalmaglab.org/images/news_events/searchable_docs/summerschool/2016/lockin_amplifier_kowitt.pdf</a:t>
            </a:r>
            <a:endParaRPr sz="1400">
              <a:solidFill>
                <a:srgbClr val="1155CC"/>
              </a:solidFill>
              <a:latin typeface="Arial"/>
              <a:ea typeface="Arial"/>
              <a:cs typeface="Arial"/>
              <a:sym typeface="Arial"/>
            </a:endParaRPr>
          </a:p>
          <a:p>
            <a:pPr indent="0" lvl="0" marL="457200" rtl="0" algn="l">
              <a:spcBef>
                <a:spcPts val="0"/>
              </a:spcBef>
              <a:spcAft>
                <a:spcPts val="0"/>
              </a:spcAft>
              <a:buNone/>
            </a:pPr>
            <a:r>
              <a:t/>
            </a:r>
            <a:endParaRPr sz="1400">
              <a:solidFill>
                <a:srgbClr val="1155CC"/>
              </a:solidFill>
              <a:latin typeface="Arial"/>
              <a:ea typeface="Arial"/>
              <a:cs typeface="Arial"/>
              <a:sym typeface="Arial"/>
            </a:endParaRPr>
          </a:p>
          <a:p>
            <a:pPr indent="-317500" lvl="0" marL="457200" rtl="0" algn="l">
              <a:spcBef>
                <a:spcPts val="0"/>
              </a:spcBef>
              <a:spcAft>
                <a:spcPts val="0"/>
              </a:spcAft>
              <a:buClr>
                <a:srgbClr val="1155CC"/>
              </a:buClr>
              <a:buSzPts val="1400"/>
              <a:buFont typeface="Arial"/>
              <a:buChar char="●"/>
            </a:pPr>
            <a:r>
              <a:rPr lang="en" sz="1400" u="sng">
                <a:solidFill>
                  <a:srgbClr val="1155CC"/>
                </a:solidFill>
                <a:latin typeface="Arial"/>
                <a:ea typeface="Arial"/>
                <a:cs typeface="Arial"/>
                <a:sym typeface="Arial"/>
                <a:hlinkClick r:id="rId6"/>
              </a:rPr>
              <a:t>https://www.edn.com/design/test-and-measurement/4459202/Design-a-DSP-lock-in-amplifier--Part-1--Background</a:t>
            </a:r>
            <a:endParaRPr sz="1400">
              <a:solidFill>
                <a:srgbClr val="1155CC"/>
              </a:solidFill>
              <a:latin typeface="Arial"/>
              <a:ea typeface="Arial"/>
              <a:cs typeface="Arial"/>
              <a:sym typeface="Arial"/>
            </a:endParaRPr>
          </a:p>
          <a:p>
            <a:pPr indent="0" lvl="0" marL="457200" rtl="0" algn="l">
              <a:spcBef>
                <a:spcPts val="0"/>
              </a:spcBef>
              <a:spcAft>
                <a:spcPts val="0"/>
              </a:spcAft>
              <a:buNone/>
            </a:pPr>
            <a:r>
              <a:t/>
            </a:r>
            <a:endParaRPr sz="1400">
              <a:solidFill>
                <a:srgbClr val="1155CC"/>
              </a:solidFill>
              <a:latin typeface="Arial"/>
              <a:ea typeface="Arial"/>
              <a:cs typeface="Arial"/>
              <a:sym typeface="Arial"/>
            </a:endParaRPr>
          </a:p>
          <a:p>
            <a:pPr indent="-317500" lvl="0" marL="457200" rtl="0" algn="l">
              <a:spcBef>
                <a:spcPts val="0"/>
              </a:spcBef>
              <a:spcAft>
                <a:spcPts val="0"/>
              </a:spcAft>
              <a:buClr>
                <a:srgbClr val="1155CC"/>
              </a:buClr>
              <a:buSzPts val="1400"/>
              <a:buFont typeface="Arial"/>
              <a:buChar char="●"/>
            </a:pPr>
            <a:r>
              <a:rPr lang="en" sz="1400" u="sng">
                <a:solidFill>
                  <a:srgbClr val="1155CC"/>
                </a:solidFill>
                <a:latin typeface="Arial"/>
                <a:ea typeface="Arial"/>
                <a:cs typeface="Arial"/>
                <a:sym typeface="Arial"/>
                <a:hlinkClick r:id="rId7"/>
              </a:rPr>
              <a:t>https://www.edn.com/design/test-and-measurement/4459206/Design-a-DSP-lock-in-amplifier--Part-2--Design-methodology</a:t>
            </a:r>
            <a:endParaRPr sz="1400">
              <a:solidFill>
                <a:srgbClr val="1155CC"/>
              </a:solidFill>
              <a:latin typeface="Arial"/>
              <a:ea typeface="Arial"/>
              <a:cs typeface="Arial"/>
              <a:sym typeface="Arial"/>
            </a:endParaRPr>
          </a:p>
          <a:p>
            <a:pPr indent="0" lvl="0" marL="457200" rtl="0" algn="l">
              <a:spcBef>
                <a:spcPts val="0"/>
              </a:spcBef>
              <a:spcAft>
                <a:spcPts val="0"/>
              </a:spcAft>
              <a:buNone/>
            </a:pPr>
            <a:r>
              <a:t/>
            </a:r>
            <a:endParaRPr sz="1400">
              <a:solidFill>
                <a:srgbClr val="1155CC"/>
              </a:solidFill>
              <a:latin typeface="Arial"/>
              <a:ea typeface="Arial"/>
              <a:cs typeface="Arial"/>
              <a:sym typeface="Arial"/>
            </a:endParaRPr>
          </a:p>
          <a:p>
            <a:pPr indent="-317500" lvl="0" marL="457200" rtl="0" algn="l">
              <a:spcBef>
                <a:spcPts val="0"/>
              </a:spcBef>
              <a:spcAft>
                <a:spcPts val="0"/>
              </a:spcAft>
              <a:buClr>
                <a:srgbClr val="1155CC"/>
              </a:buClr>
              <a:buSzPts val="1400"/>
              <a:buFont typeface="Arial"/>
              <a:buChar char="●"/>
            </a:pPr>
            <a:r>
              <a:rPr lang="en" sz="1400" u="sng">
                <a:solidFill>
                  <a:srgbClr val="1155CC"/>
                </a:solidFill>
                <a:latin typeface="Arial"/>
                <a:ea typeface="Arial"/>
                <a:cs typeface="Arial"/>
                <a:sym typeface="Arial"/>
                <a:hlinkClick r:id="rId8"/>
              </a:rPr>
              <a:t>AD630 Data Sheet </a:t>
            </a:r>
            <a:endParaRPr sz="1400">
              <a:solidFill>
                <a:srgbClr val="1155C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Filters</a:t>
            </a:r>
            <a:endParaRPr sz="2400"/>
          </a:p>
        </p:txBody>
      </p:sp>
      <p:sp>
        <p:nvSpPr>
          <p:cNvPr id="66" name="Google Shape;66;p14"/>
          <p:cNvSpPr txBox="1"/>
          <p:nvPr>
            <p:ph idx="1" type="body"/>
          </p:nvPr>
        </p:nvSpPr>
        <p:spPr>
          <a:xfrm>
            <a:off x="311700" y="1152475"/>
            <a:ext cx="3191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30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Easy to implement</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Do not perfectly filter out specific frequencies</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Cause  time delays</a:t>
            </a:r>
            <a:endParaRPr/>
          </a:p>
        </p:txBody>
      </p:sp>
      <p:pic>
        <p:nvPicPr>
          <p:cNvPr id="67" name="Google Shape;67;p14"/>
          <p:cNvPicPr preferRelativeResize="0"/>
          <p:nvPr/>
        </p:nvPicPr>
        <p:blipFill>
          <a:blip r:embed="rId3">
            <a:alphaModFix/>
          </a:blip>
          <a:stretch>
            <a:fillRect/>
          </a:stretch>
        </p:blipFill>
        <p:spPr>
          <a:xfrm>
            <a:off x="3503075" y="456388"/>
            <a:ext cx="5640924" cy="4230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25" y="500925"/>
            <a:ext cx="39870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Fourier Transform</a:t>
            </a:r>
            <a:endParaRPr/>
          </a:p>
        </p:txBody>
      </p:sp>
      <p:sp>
        <p:nvSpPr>
          <p:cNvPr id="73" name="Google Shape;73;p15"/>
          <p:cNvSpPr txBox="1"/>
          <p:nvPr>
            <p:ph idx="1" type="body"/>
          </p:nvPr>
        </p:nvSpPr>
        <p:spPr>
          <a:xfrm>
            <a:off x="311700" y="1152475"/>
            <a:ext cx="3457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30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Better properties than real-time filters</a:t>
            </a:r>
            <a:endParaRPr sz="2400">
              <a:solidFill>
                <a:schemeClr val="dk1"/>
              </a:solidFill>
            </a:endParaRPr>
          </a:p>
          <a:p>
            <a:pPr indent="-381000" lvl="0" marL="457200" rtl="0" algn="l">
              <a:lnSpc>
                <a:spcPct val="100000"/>
              </a:lnSpc>
              <a:spcBef>
                <a:spcPts val="0"/>
              </a:spcBef>
              <a:spcAft>
                <a:spcPts val="0"/>
              </a:spcAft>
              <a:buClr>
                <a:schemeClr val="dk1"/>
              </a:buClr>
              <a:buSzPts val="2400"/>
              <a:buChar char="●"/>
            </a:pPr>
            <a:r>
              <a:rPr lang="en" sz="2400">
                <a:solidFill>
                  <a:schemeClr val="dk1"/>
                </a:solidFill>
              </a:rPr>
              <a:t>Require numerical analysis </a:t>
            </a:r>
            <a:endParaRPr sz="2800">
              <a:solidFill>
                <a:schemeClr val="dk1"/>
              </a:solidFill>
            </a:endParaRPr>
          </a:p>
          <a:p>
            <a:pPr indent="0" lvl="0" marL="0" rtl="0" algn="l">
              <a:spcBef>
                <a:spcPts val="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3769588" y="717837"/>
            <a:ext cx="5296860" cy="370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use a Lock-in Amplifier?</a:t>
            </a:r>
            <a:endParaRPr sz="3000"/>
          </a:p>
        </p:txBody>
      </p:sp>
      <p:sp>
        <p:nvSpPr>
          <p:cNvPr id="80" name="Google Shape;80;p16"/>
          <p:cNvSpPr txBox="1"/>
          <p:nvPr>
            <p:ph idx="1" type="body"/>
          </p:nvPr>
        </p:nvSpPr>
        <p:spPr>
          <a:xfrm>
            <a:off x="311700" y="3285200"/>
            <a:ext cx="8520600" cy="128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solidFill>
                  <a:srgbClr val="555555"/>
                </a:solidFill>
                <a:highlight>
                  <a:srgbClr val="FFFFFF"/>
                </a:highlight>
                <a:latin typeface="Nunito"/>
                <a:ea typeface="Nunito"/>
                <a:cs typeface="Nunito"/>
                <a:sym typeface="Nunito"/>
              </a:rPr>
              <a:t>Able to “lock in” on a signal</a:t>
            </a:r>
            <a:endParaRPr sz="1500">
              <a:solidFill>
                <a:srgbClr val="555555"/>
              </a:solidFill>
              <a:highlight>
                <a:srgbClr val="FFFFFF"/>
              </a:highlight>
              <a:latin typeface="Nunito"/>
              <a:ea typeface="Nunito"/>
              <a:cs typeface="Nunito"/>
              <a:sym typeface="Nunito"/>
            </a:endParaRPr>
          </a:p>
          <a:p>
            <a:pPr indent="-323850" lvl="0" marL="457200" rtl="0" algn="l">
              <a:spcBef>
                <a:spcPts val="0"/>
              </a:spcBef>
              <a:spcAft>
                <a:spcPts val="0"/>
              </a:spcAft>
              <a:buClr>
                <a:srgbClr val="555555"/>
              </a:buClr>
              <a:buSzPts val="1500"/>
              <a:buFont typeface="Nunito"/>
              <a:buChar char="●"/>
            </a:pPr>
            <a:r>
              <a:rPr lang="en" sz="1500">
                <a:solidFill>
                  <a:srgbClr val="555555"/>
                </a:solidFill>
                <a:highlight>
                  <a:srgbClr val="FFFFFF"/>
                </a:highlight>
                <a:latin typeface="Nunito"/>
                <a:ea typeface="Nunito"/>
                <a:cs typeface="Nunito"/>
                <a:sym typeface="Nunito"/>
              </a:rPr>
              <a:t>Need to know the frequency of the signal you are looking for</a:t>
            </a:r>
            <a:endParaRPr sz="1500">
              <a:solidFill>
                <a:srgbClr val="555555"/>
              </a:solidFill>
              <a:highlight>
                <a:srgbClr val="FFFFFF"/>
              </a:highlight>
              <a:latin typeface="Nunito"/>
              <a:ea typeface="Nunito"/>
              <a:cs typeface="Nunito"/>
              <a:sym typeface="Nunito"/>
            </a:endParaRPr>
          </a:p>
          <a:p>
            <a:pPr indent="-323850" lvl="0" marL="457200" rtl="0" algn="l">
              <a:spcBef>
                <a:spcPts val="0"/>
              </a:spcBef>
              <a:spcAft>
                <a:spcPts val="0"/>
              </a:spcAft>
              <a:buClr>
                <a:srgbClr val="555555"/>
              </a:buClr>
              <a:buSzPts val="1500"/>
              <a:buFont typeface="Nunito"/>
              <a:buChar char="●"/>
            </a:pPr>
            <a:r>
              <a:rPr lang="en" sz="1500">
                <a:solidFill>
                  <a:srgbClr val="555555"/>
                </a:solidFill>
                <a:highlight>
                  <a:srgbClr val="FFFFFF"/>
                </a:highlight>
                <a:latin typeface="Nunito"/>
                <a:ea typeface="Nunito"/>
                <a:cs typeface="Nunito"/>
                <a:sym typeface="Nunito"/>
              </a:rPr>
              <a:t>Useful to find weak signals within large amounts of noise</a:t>
            </a:r>
            <a:endParaRPr sz="1500">
              <a:solidFill>
                <a:srgbClr val="555555"/>
              </a:solidFill>
              <a:highlight>
                <a:srgbClr val="FFFFFF"/>
              </a:highlight>
              <a:latin typeface="Nunito"/>
              <a:ea typeface="Nunito"/>
              <a:cs typeface="Nunito"/>
              <a:sym typeface="Nunito"/>
            </a:endParaRPr>
          </a:p>
        </p:txBody>
      </p:sp>
      <p:pic>
        <p:nvPicPr>
          <p:cNvPr id="81" name="Google Shape;81;p16"/>
          <p:cNvPicPr preferRelativeResize="0"/>
          <p:nvPr/>
        </p:nvPicPr>
        <p:blipFill>
          <a:blip r:embed="rId3">
            <a:alphaModFix/>
          </a:blip>
          <a:stretch>
            <a:fillRect/>
          </a:stretch>
        </p:blipFill>
        <p:spPr>
          <a:xfrm>
            <a:off x="1833852" y="1152473"/>
            <a:ext cx="5476300" cy="213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7"/>
          <p:cNvPicPr preferRelativeResize="0"/>
          <p:nvPr/>
        </p:nvPicPr>
        <p:blipFill rotWithShape="1">
          <a:blip r:embed="rId3">
            <a:alphaModFix/>
          </a:blip>
          <a:srcRect b="0" l="4234" r="8092" t="0"/>
          <a:stretch/>
        </p:blipFill>
        <p:spPr>
          <a:xfrm>
            <a:off x="393775" y="2416775"/>
            <a:ext cx="8356425" cy="258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rotWithShape="1">
          <a:blip r:embed="rId3">
            <a:alphaModFix/>
          </a:blip>
          <a:srcRect b="0" l="4234" r="8092" t="0"/>
          <a:stretch/>
        </p:blipFill>
        <p:spPr>
          <a:xfrm>
            <a:off x="393788" y="2416775"/>
            <a:ext cx="8356425" cy="2586750"/>
          </a:xfrm>
          <a:prstGeom prst="rect">
            <a:avLst/>
          </a:prstGeom>
          <a:noFill/>
          <a:ln>
            <a:noFill/>
          </a:ln>
        </p:spPr>
      </p:pic>
      <p:sp>
        <p:nvSpPr>
          <p:cNvPr id="96" name="Google Shape;96;p18"/>
          <p:cNvSpPr/>
          <p:nvPr/>
        </p:nvSpPr>
        <p:spPr>
          <a:xfrm>
            <a:off x="479875" y="2416775"/>
            <a:ext cx="2811600" cy="1497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8"/>
          <p:cNvPicPr preferRelativeResize="0"/>
          <p:nvPr/>
        </p:nvPicPr>
        <p:blipFill>
          <a:blip r:embed="rId4">
            <a:alphaModFix/>
          </a:blip>
          <a:stretch>
            <a:fillRect/>
          </a:stretch>
        </p:blipFill>
        <p:spPr>
          <a:xfrm>
            <a:off x="4742413" y="134825"/>
            <a:ext cx="4242288" cy="2586750"/>
          </a:xfrm>
          <a:prstGeom prst="rect">
            <a:avLst/>
          </a:prstGeom>
          <a:noFill/>
          <a:ln>
            <a:noFill/>
          </a:ln>
        </p:spPr>
      </p:pic>
      <p:sp>
        <p:nvSpPr>
          <p:cNvPr id="98" name="Google Shape;98;p18"/>
          <p:cNvSpPr txBox="1"/>
          <p:nvPr>
            <p:ph idx="1" type="body"/>
          </p:nvPr>
        </p:nvSpPr>
        <p:spPr>
          <a:xfrm>
            <a:off x="4069525" y="409325"/>
            <a:ext cx="1764900" cy="8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Instrumentation Amplifier </a:t>
            </a:r>
            <a:r>
              <a:rPr lang="en">
                <a:solidFill>
                  <a:srgbClr val="FF0000"/>
                </a:solidFill>
              </a:rPr>
              <a:t>(Not Op- Amp)</a:t>
            </a:r>
            <a:endParaRPr>
              <a:solidFill>
                <a:srgbClr val="FF0000"/>
              </a:solidFill>
            </a:endParaRPr>
          </a:p>
          <a:p>
            <a:pPr indent="0" lvl="0" marL="0" rtl="0" algn="l">
              <a:spcBef>
                <a:spcPts val="1600"/>
              </a:spcBef>
              <a:spcAft>
                <a:spcPts val="1600"/>
              </a:spcAft>
              <a:buNone/>
            </a:pPr>
            <a:r>
              <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a:t>
            </a:r>
            <a:endParaRPr/>
          </a:p>
        </p:txBody>
      </p:sp>
      <p:pic>
        <p:nvPicPr>
          <p:cNvPr id="104" name="Google Shape;104;p19"/>
          <p:cNvPicPr preferRelativeResize="0"/>
          <p:nvPr/>
        </p:nvPicPr>
        <p:blipFill rotWithShape="1">
          <a:blip r:embed="rId3">
            <a:alphaModFix/>
          </a:blip>
          <a:srcRect b="0" l="4234" r="8092" t="0"/>
          <a:stretch/>
        </p:blipFill>
        <p:spPr>
          <a:xfrm>
            <a:off x="393775" y="2416800"/>
            <a:ext cx="8356425" cy="2586750"/>
          </a:xfrm>
          <a:prstGeom prst="rect">
            <a:avLst/>
          </a:prstGeom>
          <a:noFill/>
          <a:ln>
            <a:noFill/>
          </a:ln>
        </p:spPr>
      </p:pic>
      <p:sp>
        <p:nvSpPr>
          <p:cNvPr id="105" name="Google Shape;105;p19"/>
          <p:cNvSpPr/>
          <p:nvPr/>
        </p:nvSpPr>
        <p:spPr>
          <a:xfrm>
            <a:off x="3187975" y="2286100"/>
            <a:ext cx="1304100" cy="153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9"/>
          <p:cNvPicPr preferRelativeResize="0"/>
          <p:nvPr/>
        </p:nvPicPr>
        <p:blipFill rotWithShape="1">
          <a:blip r:embed="rId4">
            <a:alphaModFix/>
          </a:blip>
          <a:srcRect b="11287" l="5475" r="15747" t="9277"/>
          <a:stretch/>
        </p:blipFill>
        <p:spPr>
          <a:xfrm>
            <a:off x="5295468" y="193175"/>
            <a:ext cx="3440032" cy="2586750"/>
          </a:xfrm>
          <a:prstGeom prst="rect">
            <a:avLst/>
          </a:prstGeom>
          <a:noFill/>
          <a:ln>
            <a:noFill/>
          </a:ln>
        </p:spPr>
      </p:pic>
      <p:sp>
        <p:nvSpPr>
          <p:cNvPr id="107" name="Google Shape;107;p19"/>
          <p:cNvSpPr txBox="1"/>
          <p:nvPr>
            <p:ph idx="1" type="body"/>
          </p:nvPr>
        </p:nvSpPr>
        <p:spPr>
          <a:xfrm>
            <a:off x="4298125" y="485525"/>
            <a:ext cx="2153400" cy="7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rPr>
              <a:t>Synchronous Demodulator</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AD630 Works</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0"/>
          <p:cNvPicPr preferRelativeResize="0"/>
          <p:nvPr/>
        </p:nvPicPr>
        <p:blipFill>
          <a:blip r:embed="rId3">
            <a:alphaModFix/>
          </a:blip>
          <a:stretch>
            <a:fillRect/>
          </a:stretch>
        </p:blipFill>
        <p:spPr>
          <a:xfrm>
            <a:off x="4897767" y="1243875"/>
            <a:ext cx="3628808" cy="3325000"/>
          </a:xfrm>
          <a:prstGeom prst="rect">
            <a:avLst/>
          </a:prstGeom>
          <a:noFill/>
          <a:ln>
            <a:noFill/>
          </a:ln>
        </p:spPr>
      </p:pic>
      <p:pic>
        <p:nvPicPr>
          <p:cNvPr id="115" name="Google Shape;115;p20"/>
          <p:cNvPicPr preferRelativeResize="0"/>
          <p:nvPr/>
        </p:nvPicPr>
        <p:blipFill>
          <a:blip r:embed="rId4">
            <a:alphaModFix/>
          </a:blip>
          <a:stretch>
            <a:fillRect/>
          </a:stretch>
        </p:blipFill>
        <p:spPr>
          <a:xfrm>
            <a:off x="311700" y="1152479"/>
            <a:ext cx="4528210" cy="332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2" name="Google Shape;122;p21"/>
          <p:cNvPicPr preferRelativeResize="0"/>
          <p:nvPr/>
        </p:nvPicPr>
        <p:blipFill rotWithShape="1">
          <a:blip r:embed="rId3">
            <a:alphaModFix/>
          </a:blip>
          <a:srcRect b="0" l="4234" r="8092" t="0"/>
          <a:stretch/>
        </p:blipFill>
        <p:spPr>
          <a:xfrm>
            <a:off x="475863" y="2416775"/>
            <a:ext cx="8356425" cy="2586750"/>
          </a:xfrm>
          <a:prstGeom prst="rect">
            <a:avLst/>
          </a:prstGeom>
          <a:noFill/>
          <a:ln>
            <a:noFill/>
          </a:ln>
        </p:spPr>
      </p:pic>
      <p:pic>
        <p:nvPicPr>
          <p:cNvPr id="123" name="Google Shape;123;p21"/>
          <p:cNvPicPr preferRelativeResize="0"/>
          <p:nvPr/>
        </p:nvPicPr>
        <p:blipFill>
          <a:blip r:embed="rId4">
            <a:alphaModFix/>
          </a:blip>
          <a:stretch>
            <a:fillRect/>
          </a:stretch>
        </p:blipFill>
        <p:spPr>
          <a:xfrm>
            <a:off x="4927050" y="0"/>
            <a:ext cx="3905250" cy="2381250"/>
          </a:xfrm>
          <a:prstGeom prst="rect">
            <a:avLst/>
          </a:prstGeom>
          <a:noFill/>
          <a:ln>
            <a:noFill/>
          </a:ln>
        </p:spPr>
      </p:pic>
      <p:sp>
        <p:nvSpPr>
          <p:cNvPr id="124" name="Google Shape;124;p21"/>
          <p:cNvSpPr/>
          <p:nvPr/>
        </p:nvSpPr>
        <p:spPr>
          <a:xfrm>
            <a:off x="6198400" y="2481175"/>
            <a:ext cx="1787100" cy="1497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3823975" y="289475"/>
            <a:ext cx="1660200" cy="88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Precisio</a:t>
            </a:r>
            <a:r>
              <a:rPr lang="en" sz="1800">
                <a:solidFill>
                  <a:schemeClr val="dk2"/>
                </a:solidFill>
                <a:latin typeface="Proxima Nova"/>
                <a:ea typeface="Proxima Nova"/>
                <a:cs typeface="Proxima Nova"/>
                <a:sym typeface="Proxima Nova"/>
              </a:rPr>
              <a:t>n Amplifier </a:t>
            </a:r>
            <a:r>
              <a:rPr lang="en" sz="1800">
                <a:solidFill>
                  <a:srgbClr val="FF0000"/>
                </a:solidFill>
                <a:latin typeface="Proxima Nova"/>
                <a:ea typeface="Proxima Nova"/>
                <a:cs typeface="Proxima Nova"/>
                <a:sym typeface="Proxima Nova"/>
              </a:rPr>
              <a:t>(Not Op- Amp)</a:t>
            </a:r>
            <a:endParaRPr sz="1800">
              <a:solidFill>
                <a:srgbClr val="FF0000"/>
              </a:solidFill>
              <a:latin typeface="Proxima Nova"/>
              <a:ea typeface="Proxima Nova"/>
              <a:cs typeface="Proxima Nova"/>
              <a:sym typeface="Proxima Nova"/>
            </a:endParaRPr>
          </a:p>
          <a:p>
            <a:pPr indent="0" lvl="0" marL="0" rtl="0" algn="l">
              <a:spcBef>
                <a:spcPts val="1600"/>
              </a:spcBef>
              <a:spcAft>
                <a:spcPts val="0"/>
              </a:spcAft>
              <a:buNone/>
            </a:pPr>
            <a:r>
              <a:t/>
            </a:r>
            <a:endParaRPr sz="2000">
              <a:solidFill>
                <a:schemeClr val="dk2"/>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